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0" r:id="rId11"/>
    <p:sldId id="271" r:id="rId12"/>
    <p:sldId id="263" r:id="rId13"/>
    <p:sldId id="268" r:id="rId14"/>
    <p:sldId id="269" r:id="rId15"/>
    <p:sldId id="273" r:id="rId16"/>
    <p:sldId id="27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660"/>
  </p:normalViewPr>
  <p:slideViewPr>
    <p:cSldViewPr>
      <p:cViewPr>
        <p:scale>
          <a:sx n="75" d="100"/>
          <a:sy n="75" d="100"/>
        </p:scale>
        <p:origin x="-2664" y="-10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C7C6-3181-4517-8679-378BCC3C02D0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D5754-E0C9-4BED-B53E-E34F8DFE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4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cap="small" baseline="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8" name="Picture 36" descr="PM_LOGO_color_adjus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01008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943600" y="228600"/>
            <a:ext cx="2971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888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17</a:t>
            </a:r>
            <a:r>
              <a:rPr lang="en-US" sz="1400" b="1" baseline="30000" dirty="0" smtClean="0">
                <a:solidFill>
                  <a:srgbClr val="09367A"/>
                </a:solidFill>
                <a:latin typeface="Georgia" pitchFamily="18" charset="0"/>
              </a:rPr>
              <a:t>th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Street, </a:t>
            </a: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NW,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11</a:t>
            </a:r>
            <a:r>
              <a:rPr lang="en-US" sz="1400" b="1" baseline="30000" dirty="0" smtClean="0">
                <a:solidFill>
                  <a:srgbClr val="09367A"/>
                </a:solidFill>
                <a:latin typeface="Georgia" pitchFamily="18" charset="0"/>
              </a:rPr>
              <a:t>th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Floor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Washington, DC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20006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Tel: 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(202) 857-1000  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Fax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:  (202) 857-0200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</p:txBody>
      </p:sp>
      <p:pic>
        <p:nvPicPr>
          <p:cNvPr id="20" name="Picture 54" descr="arrow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356" y="5260975"/>
            <a:ext cx="950844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143000" y="5334000"/>
            <a:ext cx="4267200" cy="1447800"/>
          </a:xfrm>
          <a:prstGeom prst="rect">
            <a:avLst/>
          </a:prstGeom>
        </p:spPr>
        <p:txBody>
          <a:bodyPr/>
          <a:lstStyle/>
          <a:p>
            <a:pPr marL="0" lvl="0" indent="0" algn="l">
              <a:spcBef>
                <a:spcPts val="0"/>
              </a:spcBef>
              <a:buNone/>
            </a:pPr>
            <a:r>
              <a:rPr lang="en-US" sz="2000" b="1" smtClean="0">
                <a:latin typeface="Georgia" pitchFamily="18" charset="0"/>
              </a:rPr>
              <a:t>Click to edit Master text styles</a:t>
            </a:r>
          </a:p>
          <a:p>
            <a:pPr marL="0" lvl="1" indent="0" algn="l">
              <a:spcBef>
                <a:spcPts val="0"/>
              </a:spcBef>
              <a:buNone/>
            </a:pPr>
            <a:r>
              <a:rPr lang="en-US" sz="2000" b="1" smtClean="0">
                <a:latin typeface="Georgia" pitchFamily="18" charset="0"/>
              </a:rPr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2267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762000" y="304800"/>
            <a:ext cx="1752600" cy="1143000"/>
          </a:xfrm>
        </p:spPr>
        <p:txBody>
          <a:bodyPr/>
          <a:lstStyle>
            <a:lvl1pPr algn="ctr">
              <a:buNone/>
              <a:defRPr sz="1800" baseline="30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762000" y="304800"/>
            <a:ext cx="1752600" cy="1143000"/>
          </a:xfrm>
        </p:spPr>
        <p:txBody>
          <a:bodyPr/>
          <a:lstStyle>
            <a:lvl1pPr algn="ctr">
              <a:buNone/>
              <a:defRPr sz="1800" baseline="30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762000" y="304800"/>
            <a:ext cx="1752600" cy="1143000"/>
          </a:xfrm>
        </p:spPr>
        <p:txBody>
          <a:bodyPr/>
          <a:lstStyle>
            <a:lvl1pPr algn="ctr">
              <a:buNone/>
              <a:defRPr sz="1800" baseline="30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762000" y="304800"/>
            <a:ext cx="1752600" cy="1143000"/>
          </a:xfrm>
        </p:spPr>
        <p:txBody>
          <a:bodyPr/>
          <a:lstStyle>
            <a:lvl1pPr algn="ctr">
              <a:buNone/>
              <a:defRPr sz="1800" baseline="30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4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5259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aseline="0"/>
            </a:lvl1pPr>
            <a:lvl2pPr marL="457200" indent="0">
              <a:buFontTx/>
              <a:buNone/>
              <a:defRPr sz="24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rgbClr val="09367A"/>
                </a:solidFill>
              </a:defRPr>
            </a:lvl1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4952999" y="3962400"/>
            <a:ext cx="3471863" cy="13512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4"/>
          </p:nvPr>
        </p:nvSpPr>
        <p:spPr>
          <a:xfrm>
            <a:off x="4953000" y="2286000"/>
            <a:ext cx="3471863" cy="13512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98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rgbClr val="09367A"/>
                </a:solidFill>
              </a:defRPr>
            </a:lvl1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3447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9367A"/>
                </a:solidFill>
              </a:defRPr>
            </a:lvl1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84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9367A"/>
                </a:solidFill>
              </a:defRPr>
            </a:lvl1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311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rgbClr val="09367A"/>
                </a:solidFill>
              </a:defRPr>
            </a:lvl1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411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8" name="Picture 36" descr="PM_LOGO_color_adjus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301008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5943600" y="228600"/>
            <a:ext cx="2971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888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17</a:t>
            </a:r>
            <a:r>
              <a:rPr lang="en-US" sz="1400" b="1" baseline="30000" dirty="0" smtClean="0">
                <a:solidFill>
                  <a:srgbClr val="09367A"/>
                </a:solidFill>
                <a:latin typeface="Georgia" pitchFamily="18" charset="0"/>
              </a:rPr>
              <a:t>th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Street, </a:t>
            </a: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NW,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11</a:t>
            </a:r>
            <a:r>
              <a:rPr lang="en-US" sz="1400" b="1" baseline="30000" dirty="0" smtClean="0">
                <a:solidFill>
                  <a:srgbClr val="09367A"/>
                </a:solidFill>
                <a:latin typeface="Georgia" pitchFamily="18" charset="0"/>
              </a:rPr>
              <a:t>th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Floor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Washington, DC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 20006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Tel:  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(202) 857-1000  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  <a:p>
            <a:pPr algn="r">
              <a:defRPr/>
            </a:pPr>
            <a:r>
              <a:rPr lang="en-US" sz="1400" b="1" dirty="0">
                <a:solidFill>
                  <a:srgbClr val="09367A"/>
                </a:solidFill>
                <a:latin typeface="Georgia" pitchFamily="18" charset="0"/>
              </a:rPr>
              <a:t>Fax</a:t>
            </a:r>
            <a:r>
              <a:rPr lang="en-US" sz="1400" b="1" dirty="0" smtClean="0">
                <a:solidFill>
                  <a:srgbClr val="09367A"/>
                </a:solidFill>
                <a:latin typeface="Georgia" pitchFamily="18" charset="0"/>
              </a:rPr>
              <a:t>:  (202) 857-0200</a:t>
            </a:r>
            <a:endParaRPr lang="en-US" sz="1400" b="1" dirty="0">
              <a:solidFill>
                <a:srgbClr val="09367A"/>
              </a:solidFill>
              <a:latin typeface="Georgia" pitchFamily="18" charset="0"/>
            </a:endParaRPr>
          </a:p>
        </p:txBody>
      </p:sp>
      <p:pic>
        <p:nvPicPr>
          <p:cNvPr id="20" name="Picture 54" descr="arrow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356" y="5260975"/>
            <a:ext cx="950844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1143000" y="5334000"/>
            <a:ext cx="4267200" cy="1447800"/>
          </a:xfrm>
          <a:prstGeom prst="rect">
            <a:avLst/>
          </a:prstGeom>
        </p:spPr>
        <p:txBody>
          <a:bodyPr/>
          <a:lstStyle/>
          <a:p>
            <a:pPr marL="0" lvl="0" indent="0" algn="l">
              <a:spcBef>
                <a:spcPts val="0"/>
              </a:spcBef>
              <a:buNone/>
            </a:pPr>
            <a:r>
              <a:rPr lang="en-US" sz="2000" b="1" smtClean="0">
                <a:latin typeface="Georgia" pitchFamily="18" charset="0"/>
              </a:rPr>
              <a:t>Click to edit Master text styles</a:t>
            </a:r>
          </a:p>
          <a:p>
            <a:pPr marL="0" lvl="1" indent="0" algn="l">
              <a:spcBef>
                <a:spcPts val="0"/>
              </a:spcBef>
              <a:buNone/>
            </a:pPr>
            <a:r>
              <a:rPr lang="en-US" sz="2000" b="1" smtClean="0">
                <a:latin typeface="Georgia" pitchFamily="18" charset="0"/>
              </a:rPr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762000" y="304800"/>
            <a:ext cx="1752600" cy="1143000"/>
          </a:xfrm>
        </p:spPr>
        <p:txBody>
          <a:bodyPr/>
          <a:lstStyle>
            <a:lvl1pPr algn="ctr">
              <a:buNone/>
              <a:defRPr sz="1800" baseline="300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Rectangle 13"/>
          <p:cNvSpPr>
            <a:spLocks noGrp="1" noChangeArrowheads="1"/>
          </p:cNvSpPr>
          <p:nvPr>
            <p:ph type="dt" sz="quarter" idx="11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PilieroMazza © 2015</a:t>
            </a:r>
            <a:endParaRPr lang="en-US"/>
          </a:p>
        </p:txBody>
      </p:sp>
      <p:sp>
        <p:nvSpPr>
          <p:cNvPr id="25" name="Rectangle 1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6" name="Rectangle 15"/>
          <p:cNvSpPr>
            <a:spLocks noGrp="1" noChangeArrowheads="1"/>
          </p:cNvSpPr>
          <p:nvPr>
            <p:ph type="sldNum" sz="quarter" idx="13"/>
          </p:nvPr>
        </p:nvSpPr>
        <p:spPr>
          <a:xfrm>
            <a:off x="6934200" y="6305550"/>
            <a:ext cx="2133600" cy="476250"/>
          </a:xfrm>
        </p:spPr>
        <p:txBody>
          <a:bodyPr/>
          <a:lstStyle>
            <a:lvl1pPr>
              <a:defRPr sz="1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8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Insert 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9367A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smtClean="0"/>
              <a:t>PilieroMazza ©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</a:lstStyle>
          <a:p>
            <a:fld id="{0251457B-D9D1-451F-9D1E-0A24B677C63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54" descr="arrow_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8356" y="109728"/>
            <a:ext cx="874644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53425" y="48437"/>
            <a:ext cx="561975" cy="484963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1143000" y="530352"/>
            <a:ext cx="7772400" cy="0"/>
          </a:xfrm>
          <a:prstGeom prst="line">
            <a:avLst/>
          </a:prstGeom>
          <a:ln>
            <a:solidFill>
              <a:srgbClr val="0936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6"/>
          <p:cNvSpPr txBox="1">
            <a:spLocks noGrp="1"/>
          </p:cNvSpPr>
          <p:nvPr/>
        </p:nvSpPr>
        <p:spPr bwMode="auto">
          <a:xfrm>
            <a:off x="1066800" y="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sz="1150" b="1" i="1" cap="small" dirty="0" smtClean="0">
                <a:solidFill>
                  <a:srgbClr val="09367A"/>
                </a:solidFill>
                <a:latin typeface="Georgia" pitchFamily="18" charset="0"/>
                <a:ea typeface="Batang" pitchFamily="18" charset="-127"/>
                <a:cs typeface="Arial" pitchFamily="34" charset="0"/>
              </a:rPr>
              <a:t>Exiting the 8(a) Program: An Overview of Terminations, Suspensions, and Early Graduations in the Current Environment </a:t>
            </a:r>
            <a:endParaRPr lang="en-US" sz="1150" b="1" i="1" cap="small" dirty="0">
              <a:solidFill>
                <a:srgbClr val="09367A"/>
              </a:solidFill>
              <a:latin typeface="Georgia" pitchFamily="18" charset="0"/>
              <a:ea typeface="Batang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6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6858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028700" indent="-342900" algn="l" defTabSz="914400" rtl="0" eaLnBrk="1" latinLnBrk="0" hangingPunct="1">
        <a:spcBef>
          <a:spcPct val="20000"/>
        </a:spcBef>
        <a:buFont typeface="Calibri" pitchFamily="34" charset="0"/>
        <a:buChar char="—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3716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7145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afranco@pilieromazza.co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pilieromazza" TargetMode="External"/><Relationship Id="rId2" Type="http://schemas.openxmlformats.org/officeDocument/2006/relationships/hyperlink" Target="http://www.pilieromazza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://www.linkedin.com/company/1279576?trk=tyahwww.linkedin.com/company/21619?trk=tyah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0" y="1736725"/>
            <a:ext cx="9144000" cy="1920875"/>
          </a:xfrm>
        </p:spPr>
        <p:txBody>
          <a:bodyPr/>
          <a:lstStyle/>
          <a:p>
            <a:r>
              <a:rPr lang="en-US" sz="3000" dirty="0">
                <a:solidFill>
                  <a:srgbClr val="09367A"/>
                </a:solidFill>
              </a:rPr>
              <a:t>Exiting the 8(</a:t>
            </a:r>
            <a:r>
              <a:rPr lang="en-US" sz="3000" cap="none" dirty="0">
                <a:solidFill>
                  <a:srgbClr val="09367A"/>
                </a:solidFill>
              </a:rPr>
              <a:t>a</a:t>
            </a:r>
            <a:r>
              <a:rPr lang="en-US" sz="3000" dirty="0">
                <a:solidFill>
                  <a:srgbClr val="09367A"/>
                </a:solidFill>
              </a:rPr>
              <a:t>) </a:t>
            </a:r>
            <a:r>
              <a:rPr lang="en-US" sz="3000" dirty="0" smtClean="0">
                <a:solidFill>
                  <a:srgbClr val="09367A"/>
                </a:solidFill>
              </a:rPr>
              <a:t>Program: An </a:t>
            </a:r>
            <a:r>
              <a:rPr lang="en-US" sz="3000" dirty="0">
                <a:solidFill>
                  <a:srgbClr val="09367A"/>
                </a:solidFill>
              </a:rPr>
              <a:t>Overview of Terminations, </a:t>
            </a:r>
            <a:r>
              <a:rPr lang="en-US" sz="3000" dirty="0" smtClean="0">
                <a:solidFill>
                  <a:srgbClr val="09367A"/>
                </a:solidFill>
              </a:rPr>
              <a:t>Suspensions, </a:t>
            </a:r>
            <a:r>
              <a:rPr lang="en-US" sz="3000" dirty="0">
                <a:solidFill>
                  <a:srgbClr val="09367A"/>
                </a:solidFill>
              </a:rPr>
              <a:t>and Early Graduations in the Current E</a:t>
            </a:r>
            <a:r>
              <a:rPr lang="en-US" sz="3000" dirty="0" smtClean="0">
                <a:solidFill>
                  <a:srgbClr val="09367A"/>
                </a:solidFill>
              </a:rPr>
              <a:t>nvironment </a:t>
            </a:r>
            <a:endParaRPr lang="en-US" sz="3000" dirty="0">
              <a:solidFill>
                <a:srgbClr val="09367A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1295400" y="5334000"/>
            <a:ext cx="5181600" cy="144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cap="all" dirty="0">
                <a:solidFill>
                  <a:srgbClr val="09367A"/>
                </a:solidFill>
              </a:rPr>
              <a:t>Presented by </a:t>
            </a:r>
          </a:p>
          <a:p>
            <a:pPr marL="0" indent="0">
              <a:buNone/>
            </a:pPr>
            <a:r>
              <a:rPr lang="en-US" sz="1400" b="1" cap="all" dirty="0" smtClean="0">
                <a:solidFill>
                  <a:srgbClr val="09367A"/>
                </a:solidFill>
              </a:rPr>
              <a:t>Antonio R. </a:t>
            </a:r>
            <a:r>
              <a:rPr lang="en-US" sz="1400" b="1" cap="all" dirty="0">
                <a:solidFill>
                  <a:srgbClr val="09367A"/>
                </a:solidFill>
              </a:rPr>
              <a:t>Franco </a:t>
            </a:r>
          </a:p>
          <a:p>
            <a:pPr marL="0" indent="0">
              <a:buNone/>
            </a:pPr>
            <a:r>
              <a:rPr lang="en-US" sz="1400" b="1" cap="all" dirty="0" smtClean="0">
                <a:solidFill>
                  <a:srgbClr val="09367A"/>
                </a:solidFill>
              </a:rPr>
              <a:t>Peter B. Ford</a:t>
            </a:r>
            <a:endParaRPr lang="en-US" sz="1400" b="1" cap="all" dirty="0">
              <a:solidFill>
                <a:srgbClr val="09367A"/>
              </a:solidFill>
            </a:endParaRPr>
          </a:p>
          <a:p>
            <a:pPr marL="0" indent="0">
              <a:buNone/>
            </a:pPr>
            <a:r>
              <a:rPr lang="en-US" sz="1400" b="1" u="sng" cap="all" dirty="0">
                <a:solidFill>
                  <a:srgbClr val="09367A"/>
                </a:solidFill>
              </a:rPr>
              <a:t>afranco@pilieromazza.com</a:t>
            </a:r>
          </a:p>
          <a:p>
            <a:pPr marL="0" indent="0">
              <a:buNone/>
            </a:pPr>
            <a:r>
              <a:rPr lang="en-US" sz="1400" b="1" u="sng" cap="all" dirty="0">
                <a:solidFill>
                  <a:srgbClr val="09367A"/>
                </a:solidFill>
              </a:rPr>
              <a:t>pford@pilieromazza.com</a:t>
            </a:r>
            <a:r>
              <a:rPr lang="en-US" sz="1400" b="1" u="sng" cap="all" dirty="0" smtClean="0">
                <a:solidFill>
                  <a:srgbClr val="09367A"/>
                </a:solidFill>
              </a:rPr>
              <a:t> </a:t>
            </a:r>
          </a:p>
          <a:p>
            <a:pPr marL="0" indent="0">
              <a:buNone/>
            </a:pPr>
            <a:endParaRPr lang="en-US" sz="1600" b="1" cap="all" spc="300" dirty="0">
              <a:solidFill>
                <a:srgbClr val="09367A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0" y="3886200"/>
            <a:ext cx="2324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7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i="1" cap="small" dirty="0" smtClean="0">
                <a:solidFill>
                  <a:srgbClr val="09367A"/>
                </a:solidFill>
              </a:rPr>
              <a:t>Firm Action:</a:t>
            </a:r>
            <a:r>
              <a:rPr lang="en-US" sz="2600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Utilizing major subcontractor(s) to complete 8(a) contracts  </a:t>
            </a:r>
          </a:p>
          <a:p>
            <a:r>
              <a:rPr lang="en-US" sz="2600" b="1" i="1" cap="small" dirty="0" smtClean="0">
                <a:solidFill>
                  <a:srgbClr val="09367A"/>
                </a:solidFill>
              </a:rPr>
              <a:t>SBA Allegation:</a:t>
            </a:r>
            <a:r>
              <a:rPr lang="en-US" sz="2600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Reliance on subcontractor(s) may lead SBA to find that the participant…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Failed to maintain control by disadvantaged individuals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Exhibited a pattern of inadequate performance of 8(a) contracts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Violated performance of work rule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Is affiliated with subcontractor(s)</a:t>
            </a:r>
            <a:endParaRPr lang="en-US" sz="2400" dirty="0">
              <a:solidFill>
                <a:srgbClr val="09367A"/>
              </a:solidFill>
            </a:endParaRPr>
          </a:p>
          <a:p>
            <a:endParaRPr lang="en-US" sz="36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648700" cy="838200"/>
          </a:xfrm>
        </p:spPr>
        <p:txBody>
          <a:bodyPr anchor="ctr">
            <a:noAutofit/>
          </a:bodyPr>
          <a:lstStyle/>
          <a:p>
            <a:r>
              <a:rPr lang="en-US" sz="3000" b="1" dirty="0" smtClean="0">
                <a:solidFill>
                  <a:srgbClr val="09367A"/>
                </a:solidFill>
              </a:rPr>
              <a:t>A VIEW FROM THE TRENCHES (CONT’D)</a:t>
            </a:r>
            <a:endParaRPr lang="en-US" sz="3000" dirty="0">
              <a:solidFill>
                <a:srgbClr val="0936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0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648700" cy="838200"/>
          </a:xfrm>
        </p:spPr>
        <p:txBody>
          <a:bodyPr anchor="ctr">
            <a:noAutofit/>
          </a:bodyPr>
          <a:lstStyle/>
          <a:p>
            <a:r>
              <a:rPr lang="en-US" sz="3000" b="1" dirty="0">
                <a:solidFill>
                  <a:srgbClr val="09367A"/>
                </a:solidFill>
              </a:rPr>
              <a:t>A VIEW FROM THE TRENCHES (CONT’D)</a:t>
            </a:r>
            <a:endParaRPr lang="en-US" sz="3000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i="1" cap="small" dirty="0" smtClean="0">
                <a:solidFill>
                  <a:srgbClr val="09367A"/>
                </a:solidFill>
              </a:rPr>
              <a:t>Firm Action:</a:t>
            </a:r>
            <a:r>
              <a:rPr lang="en-US" sz="2600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Checking [erroneously] “No” instead of “Yes” to questions on SBA application/Annual Update forms</a:t>
            </a:r>
          </a:p>
          <a:p>
            <a:r>
              <a:rPr lang="en-US" sz="2600" b="1" i="1" cap="small" dirty="0" smtClean="0">
                <a:solidFill>
                  <a:srgbClr val="09367A"/>
                </a:solidFill>
              </a:rPr>
              <a:t>SBA Allegation:  </a:t>
            </a:r>
            <a:r>
              <a:rPr lang="en-US" sz="2600" dirty="0">
                <a:solidFill>
                  <a:srgbClr val="09367A"/>
                </a:solidFill>
              </a:rPr>
              <a:t>R</a:t>
            </a:r>
            <a:r>
              <a:rPr lang="en-US" sz="2600" dirty="0" smtClean="0">
                <a:solidFill>
                  <a:srgbClr val="09367A"/>
                </a:solidFill>
              </a:rPr>
              <a:t>esponse may lead SBA to</a:t>
            </a:r>
            <a:r>
              <a:rPr lang="en-US" sz="2600" b="1" i="1" dirty="0" smtClean="0">
                <a:solidFill>
                  <a:srgbClr val="09367A"/>
                </a:solidFill>
              </a:rPr>
              <a:t> </a:t>
            </a:r>
            <a:r>
              <a:rPr lang="en-US" sz="2600" dirty="0" smtClean="0">
                <a:solidFill>
                  <a:srgbClr val="09367A"/>
                </a:solidFill>
              </a:rPr>
              <a:t>find that the participant…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Submitted false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Failed to maintain good character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Materially breached the participation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Wilfully violated an SBA regulation pertaining to a material issue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100" dirty="0">
              <a:solidFill>
                <a:srgbClr val="09367A"/>
              </a:solidFill>
            </a:endParaRPr>
          </a:p>
          <a:p>
            <a:endParaRPr lang="en-US" sz="36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648700" cy="838200"/>
          </a:xfrm>
        </p:spPr>
        <p:txBody>
          <a:bodyPr anchor="ctr">
            <a:normAutofit/>
          </a:bodyPr>
          <a:lstStyle/>
          <a:p>
            <a:r>
              <a:rPr lang="en-US" sz="3000" b="1" dirty="0" smtClean="0">
                <a:solidFill>
                  <a:srgbClr val="09367A"/>
                </a:solidFill>
              </a:rPr>
              <a:t>A VIEW FROM THE TRENCHES (CONT’D)</a:t>
            </a:r>
            <a:endParaRPr lang="en-US" sz="3000" b="1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i="1" cap="small" dirty="0" smtClean="0">
                <a:solidFill>
                  <a:srgbClr val="09367A"/>
                </a:solidFill>
              </a:rPr>
              <a:t>Firm Action</a:t>
            </a:r>
            <a:r>
              <a:rPr lang="en-US" sz="2600" b="1" i="1" cap="small" dirty="0">
                <a:solidFill>
                  <a:srgbClr val="09367A"/>
                </a:solidFill>
              </a:rPr>
              <a:t>:</a:t>
            </a:r>
            <a:r>
              <a:rPr lang="en-US" sz="2600" i="1" cap="small" dirty="0">
                <a:solidFill>
                  <a:srgbClr val="09367A"/>
                </a:solidFill>
              </a:rPr>
              <a:t>  </a:t>
            </a:r>
            <a:r>
              <a:rPr lang="en-US" sz="2600" cap="all" dirty="0" smtClean="0">
                <a:solidFill>
                  <a:srgbClr val="09367A"/>
                </a:solidFill>
              </a:rPr>
              <a:t>T</a:t>
            </a:r>
            <a:r>
              <a:rPr lang="en-US" sz="2600" dirty="0" smtClean="0">
                <a:solidFill>
                  <a:srgbClr val="09367A"/>
                </a:solidFill>
              </a:rPr>
              <a:t>eaming, consulting or other contractual relationships </a:t>
            </a:r>
            <a:r>
              <a:rPr lang="en-US" sz="2600" dirty="0">
                <a:solidFill>
                  <a:srgbClr val="09367A"/>
                </a:solidFill>
              </a:rPr>
              <a:t>between 8(a) participant and non-disadvantaged concerns </a:t>
            </a:r>
          </a:p>
          <a:p>
            <a:r>
              <a:rPr lang="en-US" sz="2600" b="1" i="1" cap="small" dirty="0" smtClean="0">
                <a:solidFill>
                  <a:srgbClr val="09367A"/>
                </a:solidFill>
              </a:rPr>
              <a:t>SBA Allegation:</a:t>
            </a:r>
            <a:r>
              <a:rPr lang="en-US" sz="2600" i="1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Relationships may lead SBA to find that the participant failed to…</a:t>
            </a:r>
            <a:endParaRPr lang="en-US" sz="2600" dirty="0">
              <a:solidFill>
                <a:srgbClr val="09367A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Disclose </a:t>
            </a:r>
            <a:r>
              <a:rPr lang="en-US" sz="2400" dirty="0">
                <a:solidFill>
                  <a:srgbClr val="09367A"/>
                </a:solidFill>
              </a:rPr>
              <a:t>the extent of involvement of non-disadvantaged individuals or firms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9367A"/>
                </a:solidFill>
              </a:rPr>
              <a:t>Report changes that adversely affect program eligibility</a:t>
            </a:r>
          </a:p>
          <a:p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 smtClean="0">
                <a:solidFill>
                  <a:srgbClr val="09367A"/>
                </a:solidFill>
              </a:rPr>
              <a:t>Protecting your status</a:t>
            </a:r>
            <a:endParaRPr lang="en-US" cap="all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9367A"/>
                </a:solidFill>
              </a:rPr>
              <a:t>Build a written record </a:t>
            </a:r>
          </a:p>
          <a:p>
            <a:r>
              <a:rPr lang="en-US" sz="2800" dirty="0" smtClean="0">
                <a:solidFill>
                  <a:srgbClr val="09367A"/>
                </a:solidFill>
              </a:rPr>
              <a:t>Transparency is key!</a:t>
            </a:r>
          </a:p>
          <a:p>
            <a:r>
              <a:rPr lang="en-US" sz="2800" dirty="0" smtClean="0">
                <a:solidFill>
                  <a:srgbClr val="09367A"/>
                </a:solidFill>
              </a:rPr>
              <a:t>When in doubt, disclose</a:t>
            </a:r>
          </a:p>
          <a:p>
            <a:r>
              <a:rPr lang="en-US" sz="2800" dirty="0" smtClean="0">
                <a:solidFill>
                  <a:srgbClr val="09367A"/>
                </a:solidFill>
              </a:rPr>
              <a:t>Understand the rules and the current environment</a:t>
            </a:r>
          </a:p>
          <a:p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smtClean="0">
                <a:solidFill>
                  <a:srgbClr val="09367A"/>
                </a:solidFill>
              </a:rPr>
              <a:t>Knowing Your Rights</a:t>
            </a:r>
            <a:endParaRPr lang="en-US" b="1" cap="all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744"/>
              </a:spcBef>
            </a:pPr>
            <a:r>
              <a:rPr lang="en-US" sz="2800" dirty="0" smtClean="0">
                <a:solidFill>
                  <a:srgbClr val="09367A"/>
                </a:solidFill>
              </a:rPr>
              <a:t>Terminations and Early Graduations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30 days to respond to Letter of Intent to Terminate or Graduate Early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45 days to </a:t>
            </a:r>
            <a:r>
              <a:rPr lang="en-US" sz="2400" dirty="0">
                <a:solidFill>
                  <a:srgbClr val="09367A"/>
                </a:solidFill>
              </a:rPr>
              <a:t>appeal Notification of Early Graduation or </a:t>
            </a:r>
            <a:r>
              <a:rPr lang="en-US" sz="2400" dirty="0" smtClean="0">
                <a:solidFill>
                  <a:srgbClr val="09367A"/>
                </a:solidFill>
              </a:rPr>
              <a:t>Termination to OHA</a:t>
            </a:r>
          </a:p>
          <a:p>
            <a:pPr>
              <a:spcBef>
                <a:spcPts val="744"/>
              </a:spcBef>
            </a:pPr>
            <a:r>
              <a:rPr lang="en-US" sz="2800" dirty="0" smtClean="0">
                <a:solidFill>
                  <a:srgbClr val="09367A"/>
                </a:solidFill>
              </a:rPr>
              <a:t>Suspensions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45 days to appeal Notice of Suspension to OHA</a:t>
            </a:r>
            <a:endParaRPr lang="en-US" sz="24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PilieroMazza</a:t>
            </a:r>
            <a:r>
              <a:rPr lang="en-US" dirty="0" smtClean="0"/>
              <a:t> ©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0"/>
            <a:ext cx="8229600" cy="1904999"/>
          </a:xfrm>
        </p:spPr>
        <p:txBody>
          <a:bodyPr/>
          <a:lstStyle/>
          <a:p>
            <a:r>
              <a:rPr lang="en-US" sz="2400" dirty="0">
                <a:solidFill>
                  <a:srgbClr val="09367A"/>
                </a:solidFill>
              </a:rPr>
              <a:t>Exiting the </a:t>
            </a:r>
            <a:r>
              <a:rPr lang="en-US" sz="2400" dirty="0" smtClean="0">
                <a:solidFill>
                  <a:srgbClr val="09367A"/>
                </a:solidFill>
              </a:rPr>
              <a:t>8(</a:t>
            </a:r>
            <a:r>
              <a:rPr lang="en-US" sz="2400" cap="none" dirty="0" smtClean="0">
                <a:solidFill>
                  <a:srgbClr val="09367A"/>
                </a:solidFill>
              </a:rPr>
              <a:t>a</a:t>
            </a:r>
            <a:r>
              <a:rPr lang="en-US" sz="2400" dirty="0" smtClean="0">
                <a:solidFill>
                  <a:srgbClr val="09367A"/>
                </a:solidFill>
              </a:rPr>
              <a:t>) Program: </a:t>
            </a:r>
            <a:r>
              <a:rPr lang="en-US" sz="2400" dirty="0">
                <a:solidFill>
                  <a:srgbClr val="09367A"/>
                </a:solidFill>
              </a:rPr>
              <a:t>An Overview of Terminations, Suspensions and Early Graduations in the Current Environment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13" y="4113151"/>
            <a:ext cx="38608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5181600" y="4097336"/>
            <a:ext cx="3581400" cy="2318204"/>
            <a:chOff x="4648201" y="4097336"/>
            <a:chExt cx="3581400" cy="2318204"/>
          </a:xfrm>
        </p:grpSpPr>
        <p:sp>
          <p:nvSpPr>
            <p:cNvPr id="9" name="Rectangle 3"/>
            <p:cNvSpPr>
              <a:spLocks/>
            </p:cNvSpPr>
            <p:nvPr/>
          </p:nvSpPr>
          <p:spPr bwMode="auto">
            <a:xfrm>
              <a:off x="4648201" y="4097336"/>
              <a:ext cx="3581400" cy="1143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2400" dirty="0" smtClean="0">
                  <a:solidFill>
                    <a:srgbClr val="00408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</a:rPr>
                <a:t>Antonio R. Franco</a:t>
              </a:r>
              <a:endParaRPr lang="en-US" sz="2400" dirty="0">
                <a:solidFill>
                  <a:srgbClr val="00408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  <a:p>
              <a:r>
                <a:rPr lang="en-US" sz="2400" dirty="0">
                  <a:solidFill>
                    <a:srgbClr val="00408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</a:rPr>
                <a:t>Partner</a:t>
              </a:r>
            </a:p>
            <a:p>
              <a:r>
                <a:rPr lang="en-US" sz="1900" i="1" dirty="0" smtClean="0">
                  <a:solidFill>
                    <a:srgbClr val="00206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  <a:hlinkClick r:id="rId3"/>
                </a:rPr>
                <a:t>afranco@pilieromazza.com</a:t>
              </a:r>
              <a:endParaRPr lang="en-US" sz="1900" i="1" dirty="0">
                <a:solidFill>
                  <a:srgbClr val="00206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  <a:p>
              <a:endParaRPr lang="en-US" sz="2400" dirty="0">
                <a:solidFill>
                  <a:srgbClr val="00408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</p:txBody>
        </p:sp>
        <p:sp>
          <p:nvSpPr>
            <p:cNvPr id="10" name="Rectangle 3"/>
            <p:cNvSpPr>
              <a:spLocks/>
            </p:cNvSpPr>
            <p:nvPr/>
          </p:nvSpPr>
          <p:spPr bwMode="auto">
            <a:xfrm>
              <a:off x="4648201" y="5272539"/>
              <a:ext cx="3581400" cy="1143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2400" dirty="0" smtClean="0">
                  <a:solidFill>
                    <a:srgbClr val="00408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</a:rPr>
                <a:t>Peter B. Ford</a:t>
              </a:r>
              <a:endParaRPr lang="en-US" sz="2400" dirty="0">
                <a:solidFill>
                  <a:srgbClr val="00408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  <a:p>
              <a:r>
                <a:rPr lang="en-US" sz="2400" dirty="0" smtClean="0">
                  <a:solidFill>
                    <a:srgbClr val="00408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</a:rPr>
                <a:t>Associate</a:t>
              </a:r>
              <a:endParaRPr lang="en-US" sz="2400" dirty="0">
                <a:solidFill>
                  <a:srgbClr val="00408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  <a:p>
              <a:r>
                <a:rPr lang="en-US" sz="1900" i="1" dirty="0" smtClean="0">
                  <a:solidFill>
                    <a:srgbClr val="002060"/>
                  </a:solidFill>
                  <a:latin typeface="Georgia" panose="02040502050405020303" pitchFamily="18" charset="0"/>
                  <a:ea typeface="Myriad Pro Semibold"/>
                  <a:cs typeface="Myriad Pro Semibold"/>
                  <a:sym typeface="Myriad Pro Semibold"/>
                  <a:hlinkClick r:id="rId3"/>
                </a:rPr>
                <a:t>pford@pilieromazza.com</a:t>
              </a:r>
              <a:endParaRPr lang="en-US" sz="1900" i="1" dirty="0">
                <a:solidFill>
                  <a:srgbClr val="00206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  <a:p>
              <a:endParaRPr lang="en-US" sz="2400" dirty="0">
                <a:solidFill>
                  <a:srgbClr val="004080"/>
                </a:solidFill>
                <a:latin typeface="Georgia" panose="02040502050405020303" pitchFamily="18" charset="0"/>
                <a:ea typeface="Myriad Pro Semibold"/>
                <a:cs typeface="Myriad Pro Semibold"/>
                <a:sym typeface="Myriad Pro Semibold"/>
              </a:endParaRPr>
            </a:p>
          </p:txBody>
        </p:sp>
      </p:grpSp>
      <p:sp>
        <p:nvSpPr>
          <p:cNvPr id="11" name="Rectangle 2"/>
          <p:cNvSpPr>
            <a:spLocks/>
          </p:cNvSpPr>
          <p:nvPr/>
        </p:nvSpPr>
        <p:spPr bwMode="auto">
          <a:xfrm>
            <a:off x="10064" y="2667000"/>
            <a:ext cx="9067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en-US" sz="5400" b="1" i="1" dirty="0" smtClean="0">
                <a:solidFill>
                  <a:srgbClr val="002060"/>
                </a:solidFill>
                <a:latin typeface="Arial" panose="020B0604020202020204" pitchFamily="34" charset="0"/>
                <a:ea typeface="Myriad Pro Semibold"/>
                <a:cs typeface="Arial" panose="020B0604020202020204" pitchFamily="34" charset="0"/>
                <a:sym typeface="Myriad Pro Semibold"/>
              </a:rPr>
              <a:t>Any Questions?</a:t>
            </a:r>
            <a:endParaRPr lang="en-US" sz="5400" b="1" i="1" dirty="0">
              <a:solidFill>
                <a:srgbClr val="002060"/>
              </a:solidFill>
              <a:latin typeface="Arial" panose="020B0604020202020204" pitchFamily="34" charset="0"/>
              <a:ea typeface="Myriad Pro Semibold"/>
              <a:cs typeface="Arial" panose="020B0604020202020204" pitchFamily="34" charset="0"/>
              <a:sym typeface="Myriad Pro Semibold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15</a:t>
            </a:fld>
            <a:endParaRPr lang="en-US"/>
          </a:p>
        </p:txBody>
      </p:sp>
      <p:sp>
        <p:nvSpPr>
          <p:cNvPr id="1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PilieroMazza</a:t>
            </a:r>
            <a:r>
              <a:rPr lang="en-US" dirty="0" smtClean="0"/>
              <a:t> © 2015</a:t>
            </a:r>
          </a:p>
        </p:txBody>
      </p:sp>
    </p:spTree>
    <p:extLst>
      <p:ext uri="{BB962C8B-B14F-4D97-AF65-F5344CB8AC3E}">
        <p14:creationId xmlns:p14="http://schemas.microsoft.com/office/powerpoint/2010/main" val="38394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9367A"/>
                </a:solidFill>
              </a:rPr>
              <a:t>Sign up for our newsletters and blog at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9367A"/>
                </a:solidFill>
                <a:hlinkClick r:id="rId2"/>
              </a:rPr>
              <a:t>www.pilieromazza.com</a:t>
            </a:r>
            <a:r>
              <a:rPr lang="en-US" sz="2400" b="1" dirty="0" smtClean="0">
                <a:solidFill>
                  <a:srgbClr val="09367A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b="1" i="1" dirty="0" smtClean="0">
              <a:solidFill>
                <a:srgbClr val="09367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b="1" i="1" dirty="0" smtClean="0">
                <a:solidFill>
                  <a:srgbClr val="09367A"/>
                </a:solidFill>
              </a:rPr>
              <a:t>PM </a:t>
            </a:r>
            <a:r>
              <a:rPr lang="en-US" sz="1700" b="1" i="1" dirty="0">
                <a:solidFill>
                  <a:srgbClr val="09367A"/>
                </a:solidFill>
              </a:rPr>
              <a:t>Legal Minute </a:t>
            </a:r>
            <a:r>
              <a:rPr lang="en-US" sz="1700" dirty="0">
                <a:solidFill>
                  <a:srgbClr val="09367A"/>
                </a:solidFill>
              </a:rPr>
              <a:t>- Our blog, written by all of </a:t>
            </a:r>
            <a:r>
              <a:rPr lang="en-US" sz="1700" dirty="0" err="1">
                <a:solidFill>
                  <a:srgbClr val="09367A"/>
                </a:solidFill>
              </a:rPr>
              <a:t>PilieroMazza’s</a:t>
            </a:r>
            <a:r>
              <a:rPr lang="en-US" sz="1700" dirty="0">
                <a:solidFill>
                  <a:srgbClr val="09367A"/>
                </a:solidFill>
              </a:rPr>
              <a:t> attorneys, provides trending insight to small and mid-sized businesses.</a:t>
            </a:r>
            <a:br>
              <a:rPr lang="en-US" sz="1700" dirty="0">
                <a:solidFill>
                  <a:srgbClr val="09367A"/>
                </a:solidFill>
              </a:rPr>
            </a:br>
            <a:endParaRPr lang="en-US" sz="1700" i="1" dirty="0">
              <a:solidFill>
                <a:srgbClr val="09367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b="1" i="1" dirty="0">
                <a:solidFill>
                  <a:srgbClr val="09367A"/>
                </a:solidFill>
              </a:rPr>
              <a:t>Legal Advisor Newsletter</a:t>
            </a:r>
            <a:r>
              <a:rPr lang="en-US" sz="1700" i="1" dirty="0">
                <a:solidFill>
                  <a:srgbClr val="09367A"/>
                </a:solidFill>
              </a:rPr>
              <a:t> </a:t>
            </a:r>
            <a:r>
              <a:rPr lang="en-US" sz="1700" dirty="0">
                <a:solidFill>
                  <a:srgbClr val="09367A"/>
                </a:solidFill>
              </a:rPr>
              <a:t>- Our publication which addresses current issues that are of concern to federal government contractors and commercial businesses nationwide. The </a:t>
            </a:r>
            <a:r>
              <a:rPr lang="en-US" sz="1700" i="1" dirty="0">
                <a:solidFill>
                  <a:srgbClr val="09367A"/>
                </a:solidFill>
              </a:rPr>
              <a:t>Legal Advisor </a:t>
            </a:r>
            <a:r>
              <a:rPr lang="en-US" sz="1700" dirty="0">
                <a:solidFill>
                  <a:srgbClr val="09367A"/>
                </a:solidFill>
              </a:rPr>
              <a:t>articles focus on recent legal trends, court decisions, legislative and regulatory rule-making as well as other newsworthy events. </a:t>
            </a:r>
            <a:br>
              <a:rPr lang="en-US" sz="1700" dirty="0">
                <a:solidFill>
                  <a:srgbClr val="09367A"/>
                </a:solidFill>
              </a:rPr>
            </a:br>
            <a:endParaRPr lang="en-US" sz="1700" i="1" dirty="0">
              <a:solidFill>
                <a:srgbClr val="09367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b="1" i="1" dirty="0">
                <a:solidFill>
                  <a:srgbClr val="09367A"/>
                </a:solidFill>
              </a:rPr>
              <a:t>Weekly Update </a:t>
            </a:r>
            <a:r>
              <a:rPr lang="en-US" sz="1700" dirty="0">
                <a:solidFill>
                  <a:srgbClr val="09367A"/>
                </a:solidFill>
              </a:rPr>
              <a:t>- An e-mail sent every Friday that provides an up-to-the minute recap of legislative and regulatory issues affecting small businesses.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sz="1700" dirty="0">
              <a:solidFill>
                <a:srgbClr val="09367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b="1" i="1" dirty="0">
                <a:solidFill>
                  <a:srgbClr val="09367A"/>
                </a:solidFill>
              </a:rPr>
              <a:t>You can also follow us on</a:t>
            </a:r>
            <a:r>
              <a:rPr lang="en-US" sz="1700" b="1" i="1" dirty="0" smtClean="0">
                <a:solidFill>
                  <a:srgbClr val="09367A"/>
                </a:solidFill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5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5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5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500" b="1" i="1" dirty="0" smtClean="0">
                <a:solidFill>
                  <a:srgbClr val="09367A"/>
                </a:solidFill>
              </a:rPr>
              <a:t>		                 </a:t>
            </a:r>
            <a:r>
              <a:rPr lang="en-US" sz="1500" dirty="0" smtClean="0">
                <a:solidFill>
                  <a:srgbClr val="09367A"/>
                </a:solidFill>
              </a:rPr>
              <a:t>@</a:t>
            </a:r>
            <a:r>
              <a:rPr lang="en-US" sz="1500" dirty="0" err="1" smtClean="0">
                <a:solidFill>
                  <a:srgbClr val="09367A"/>
                </a:solidFill>
              </a:rPr>
              <a:t>pilieromazza</a:t>
            </a:r>
            <a:endParaRPr lang="en-US" sz="1000" dirty="0">
              <a:solidFill>
                <a:srgbClr val="09367A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5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endParaRPr lang="en-US" sz="1500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b="1" kern="1200" cap="small" baseline="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to Learn More?</a:t>
            </a:r>
            <a:endParaRPr lang="en-US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063" y="5181600"/>
            <a:ext cx="9195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1816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16</a:t>
            </a:fld>
            <a:endParaRPr lang="en-US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PilieroMazza</a:t>
            </a:r>
            <a:r>
              <a:rPr lang="en-US" dirty="0" smtClean="0"/>
              <a:t> © 2015</a:t>
            </a:r>
          </a:p>
        </p:txBody>
      </p:sp>
    </p:spTree>
    <p:extLst>
      <p:ext uri="{BB962C8B-B14F-4D97-AF65-F5344CB8AC3E}">
        <p14:creationId xmlns:p14="http://schemas.microsoft.com/office/powerpoint/2010/main" val="428679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9367A"/>
                </a:solidFill>
              </a:rPr>
              <a:t>OVERVIEW</a:t>
            </a:r>
            <a:endParaRPr lang="en-US" sz="5400" b="1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defRPr/>
            </a:pPr>
            <a:r>
              <a:rPr lang="en-US" sz="3100" dirty="0" smtClean="0">
                <a:solidFill>
                  <a:srgbClr val="09367A"/>
                </a:solidFill>
              </a:rPr>
              <a:t>Current </a:t>
            </a:r>
            <a:r>
              <a:rPr lang="en-US" sz="3100" dirty="0">
                <a:solidFill>
                  <a:srgbClr val="09367A"/>
                </a:solidFill>
              </a:rPr>
              <a:t>Environment</a:t>
            </a:r>
          </a:p>
          <a:p>
            <a:pPr>
              <a:spcBef>
                <a:spcPts val="744"/>
              </a:spcBef>
              <a:tabLst>
                <a:tab pos="457200" algn="l"/>
              </a:tabLst>
              <a:defRPr/>
            </a:pPr>
            <a:r>
              <a:rPr lang="en-US" sz="3100" dirty="0" smtClean="0">
                <a:solidFill>
                  <a:srgbClr val="09367A"/>
                </a:solidFill>
              </a:rPr>
              <a:t>Termination</a:t>
            </a:r>
            <a:r>
              <a:rPr lang="en-US" sz="3100" dirty="0">
                <a:solidFill>
                  <a:srgbClr val="09367A"/>
                </a:solidFill>
              </a:rPr>
              <a:t>, Suspension &amp; Early Graduation Basics</a:t>
            </a:r>
          </a:p>
          <a:p>
            <a:pPr marL="0">
              <a:defRPr/>
            </a:pPr>
            <a:r>
              <a:rPr lang="en-US" sz="3100" dirty="0" smtClean="0">
                <a:solidFill>
                  <a:srgbClr val="09367A"/>
                </a:solidFill>
              </a:rPr>
              <a:t>A </a:t>
            </a:r>
            <a:r>
              <a:rPr lang="en-US" sz="3100" dirty="0">
                <a:solidFill>
                  <a:srgbClr val="09367A"/>
                </a:solidFill>
              </a:rPr>
              <a:t>View from the Trenches </a:t>
            </a:r>
            <a:endParaRPr lang="en-US" sz="3100" dirty="0" smtClean="0">
              <a:solidFill>
                <a:srgbClr val="09367A"/>
              </a:solidFill>
            </a:endParaRPr>
          </a:p>
          <a:p>
            <a:pPr marL="0">
              <a:defRPr/>
            </a:pPr>
            <a:r>
              <a:rPr lang="en-US" sz="3100" dirty="0" smtClean="0">
                <a:solidFill>
                  <a:srgbClr val="09367A"/>
                </a:solidFill>
              </a:rPr>
              <a:t>Protecting Your Status</a:t>
            </a:r>
            <a:endParaRPr lang="en-US" sz="3100" dirty="0">
              <a:solidFill>
                <a:srgbClr val="09367A"/>
              </a:solidFill>
            </a:endParaRPr>
          </a:p>
          <a:p>
            <a:pPr marL="0">
              <a:defRPr/>
            </a:pPr>
            <a:r>
              <a:rPr lang="en-US" sz="3100" dirty="0">
                <a:solidFill>
                  <a:srgbClr val="09367A"/>
                </a:solidFill>
              </a:rPr>
              <a:t>Knowing Your Rights</a:t>
            </a:r>
          </a:p>
          <a:p>
            <a:endParaRPr lang="en-US" sz="31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9367A"/>
                </a:solidFill>
              </a:rPr>
              <a:t>CURRENT ENVIRONMENT</a:t>
            </a:r>
            <a:endParaRPr lang="en-US" sz="3200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744"/>
              </a:spcBef>
            </a:pPr>
            <a:r>
              <a:rPr lang="en-US" sz="2800" dirty="0">
                <a:solidFill>
                  <a:srgbClr val="09367A"/>
                </a:solidFill>
              </a:rPr>
              <a:t>The SBA is under increased scrutiny from Congress in regards to how its small business programs are being managed</a:t>
            </a:r>
          </a:p>
          <a:p>
            <a:pPr>
              <a:spcBef>
                <a:spcPts val="744"/>
              </a:spcBef>
            </a:pPr>
            <a:r>
              <a:rPr lang="en-US" sz="2800" dirty="0">
                <a:solidFill>
                  <a:srgbClr val="09367A"/>
                </a:solidFill>
              </a:rPr>
              <a:t>Heightened scrutiny is not unique to </a:t>
            </a:r>
            <a:r>
              <a:rPr lang="en-US" sz="2800" dirty="0" smtClean="0">
                <a:solidFill>
                  <a:srgbClr val="09367A"/>
                </a:solidFill>
              </a:rPr>
              <a:t>SBA</a:t>
            </a:r>
            <a:endParaRPr lang="en-US" sz="2800" dirty="0">
              <a:solidFill>
                <a:srgbClr val="09367A"/>
              </a:solidFill>
            </a:endParaRPr>
          </a:p>
          <a:p>
            <a:pPr>
              <a:spcBef>
                <a:spcPts val="744"/>
              </a:spcBef>
            </a:pPr>
            <a:r>
              <a:rPr lang="en-US" sz="2800" dirty="0">
                <a:solidFill>
                  <a:srgbClr val="09367A"/>
                </a:solidFill>
              </a:rPr>
              <a:t>Small businesses operating in the current environment must understand the regulations and their intended purpose</a:t>
            </a:r>
          </a:p>
          <a:p>
            <a:pPr marL="0" indent="0">
              <a:buNone/>
            </a:pPr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648700" cy="838200"/>
          </a:xfrm>
        </p:spPr>
        <p:txBody>
          <a:bodyPr anchor="ctr">
            <a:noAutofit/>
          </a:bodyPr>
          <a:lstStyle/>
          <a:p>
            <a:pPr algn="ctr"/>
            <a:r>
              <a:rPr lang="en-US" sz="3200" b="1" dirty="0">
                <a:solidFill>
                  <a:srgbClr val="09367A"/>
                </a:solidFill>
              </a:rPr>
              <a:t>CURRENT </a:t>
            </a:r>
            <a:r>
              <a:rPr lang="en-US" sz="3200" b="1" dirty="0" smtClean="0">
                <a:solidFill>
                  <a:srgbClr val="09367A"/>
                </a:solidFill>
              </a:rPr>
              <a:t>ENVIRONMENT (CONT’D)</a:t>
            </a:r>
            <a:endParaRPr lang="en-US" sz="3200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9367A"/>
                </a:solidFill>
              </a:rPr>
              <a:t>The SBA is taking an aggressive approach in </a:t>
            </a:r>
            <a:r>
              <a:rPr lang="en-US" sz="2800" dirty="0" smtClean="0">
                <a:solidFill>
                  <a:srgbClr val="09367A"/>
                </a:solidFill>
              </a:rPr>
              <a:t>monitoring </a:t>
            </a:r>
            <a:r>
              <a:rPr lang="en-US" sz="2800" dirty="0">
                <a:solidFill>
                  <a:srgbClr val="09367A"/>
                </a:solidFill>
              </a:rPr>
              <a:t>and investigating 8(a) participants </a:t>
            </a:r>
          </a:p>
          <a:p>
            <a:r>
              <a:rPr lang="en-US" sz="2800" dirty="0">
                <a:solidFill>
                  <a:srgbClr val="09367A"/>
                </a:solidFill>
              </a:rPr>
              <a:t>More 8(a) participants are being terminated, </a:t>
            </a:r>
            <a:r>
              <a:rPr lang="en-US" sz="2800" dirty="0" smtClean="0">
                <a:solidFill>
                  <a:srgbClr val="09367A"/>
                </a:solidFill>
              </a:rPr>
              <a:t>suspended, </a:t>
            </a:r>
            <a:r>
              <a:rPr lang="en-US" sz="2800" dirty="0">
                <a:solidFill>
                  <a:srgbClr val="09367A"/>
                </a:solidFill>
              </a:rPr>
              <a:t>and early graduated</a:t>
            </a:r>
          </a:p>
          <a:p>
            <a:r>
              <a:rPr lang="en-US" sz="2800" dirty="0">
                <a:solidFill>
                  <a:srgbClr val="09367A"/>
                </a:solidFill>
              </a:rPr>
              <a:t>The SBA is applying the </a:t>
            </a:r>
            <a:r>
              <a:rPr lang="en-US" sz="2800" dirty="0" smtClean="0">
                <a:solidFill>
                  <a:srgbClr val="09367A"/>
                </a:solidFill>
              </a:rPr>
              <a:t>8(a</a:t>
            </a:r>
            <a:r>
              <a:rPr lang="en-US" sz="2800" dirty="0">
                <a:solidFill>
                  <a:srgbClr val="09367A"/>
                </a:solidFill>
              </a:rPr>
              <a:t>) rules </a:t>
            </a:r>
            <a:r>
              <a:rPr lang="en-US" sz="2800" dirty="0" smtClean="0">
                <a:solidFill>
                  <a:srgbClr val="09367A"/>
                </a:solidFill>
              </a:rPr>
              <a:t>very broadly in different factual circumstances</a:t>
            </a:r>
            <a:endParaRPr lang="en-US" sz="2800" dirty="0">
              <a:solidFill>
                <a:srgbClr val="09367A"/>
              </a:solidFill>
            </a:endParaRPr>
          </a:p>
          <a:p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9367A"/>
                </a:solidFill>
              </a:rPr>
              <a:t>TERMINATION, SUSPENSION &amp; </a:t>
            </a:r>
            <a:r>
              <a:rPr lang="en-US" sz="2800" b="1" dirty="0" smtClean="0">
                <a:solidFill>
                  <a:srgbClr val="09367A"/>
                </a:solidFill>
              </a:rPr>
              <a:t/>
            </a:r>
            <a:br>
              <a:rPr lang="en-US" sz="2800" b="1" dirty="0" smtClean="0">
                <a:solidFill>
                  <a:srgbClr val="09367A"/>
                </a:solidFill>
              </a:rPr>
            </a:br>
            <a:r>
              <a:rPr lang="en-US" sz="2800" b="1" dirty="0" smtClean="0">
                <a:solidFill>
                  <a:srgbClr val="09367A"/>
                </a:solidFill>
              </a:rPr>
              <a:t>EARLY </a:t>
            </a:r>
            <a:r>
              <a:rPr lang="en-US" sz="2800" b="1" dirty="0">
                <a:solidFill>
                  <a:srgbClr val="09367A"/>
                </a:solidFill>
              </a:rPr>
              <a:t>GRADUATION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744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rgbClr val="09367A"/>
                </a:solidFill>
              </a:rPr>
              <a:t>Termination from the 8(a) </a:t>
            </a:r>
            <a:r>
              <a:rPr lang="en-US" sz="2800" dirty="0" smtClean="0">
                <a:solidFill>
                  <a:srgbClr val="09367A"/>
                </a:solidFill>
              </a:rPr>
              <a:t>program</a:t>
            </a:r>
            <a:endParaRPr lang="en-US" sz="2800" dirty="0">
              <a:solidFill>
                <a:srgbClr val="09367A"/>
              </a:solidFill>
            </a:endParaRPr>
          </a:p>
          <a:p>
            <a:pPr>
              <a:spcBef>
                <a:spcPts val="744"/>
              </a:spcBef>
            </a:pPr>
            <a:r>
              <a:rPr lang="en-US" sz="2800" dirty="0" smtClean="0">
                <a:solidFill>
                  <a:srgbClr val="09367A"/>
                </a:solidFill>
              </a:rPr>
              <a:t>SBA </a:t>
            </a:r>
            <a:r>
              <a:rPr lang="en-US" sz="2800" dirty="0">
                <a:solidFill>
                  <a:srgbClr val="09367A"/>
                </a:solidFill>
              </a:rPr>
              <a:t>may terminate a concern’s participation in the 8(a) program for “good cause” (e.g., failure to maintain good character)</a:t>
            </a:r>
          </a:p>
          <a:p>
            <a:pPr>
              <a:spcBef>
                <a:spcPts val="744"/>
              </a:spcBef>
            </a:pPr>
            <a:r>
              <a:rPr lang="en-US" sz="2800" dirty="0">
                <a:solidFill>
                  <a:srgbClr val="09367A"/>
                </a:solidFill>
              </a:rPr>
              <a:t>List of examples of “good cause” is non-exhaustive</a:t>
            </a:r>
          </a:p>
          <a:p>
            <a:pPr>
              <a:spcBef>
                <a:spcPts val="744"/>
              </a:spcBef>
            </a:pPr>
            <a:r>
              <a:rPr lang="en-US" sz="2800" dirty="0">
                <a:solidFill>
                  <a:srgbClr val="09367A"/>
                </a:solidFill>
              </a:rPr>
              <a:t>Terminated firm is no longer eligible to receive 8(a) program assistance but still obligated to complete previously awarded 8(a) contracts</a:t>
            </a:r>
          </a:p>
          <a:p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4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9367A"/>
                </a:solidFill>
              </a:rPr>
              <a:t>TERMINATION, SUSPENSION </a:t>
            </a:r>
            <a:r>
              <a:rPr lang="en-US" sz="2800" b="1" dirty="0" smtClean="0">
                <a:solidFill>
                  <a:srgbClr val="09367A"/>
                </a:solidFill>
              </a:rPr>
              <a:t>&amp; </a:t>
            </a:r>
            <a:br>
              <a:rPr lang="en-US" sz="2800" b="1" dirty="0" smtClean="0">
                <a:solidFill>
                  <a:srgbClr val="09367A"/>
                </a:solidFill>
              </a:rPr>
            </a:br>
            <a:r>
              <a:rPr lang="en-US" sz="2800" b="1" dirty="0" smtClean="0">
                <a:solidFill>
                  <a:srgbClr val="09367A"/>
                </a:solidFill>
              </a:rPr>
              <a:t>EARLY </a:t>
            </a:r>
            <a:r>
              <a:rPr lang="en-US" sz="2800" b="1" dirty="0">
                <a:solidFill>
                  <a:srgbClr val="09367A"/>
                </a:solidFill>
              </a:rPr>
              <a:t>GRADUATION BASICS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744"/>
              </a:spcBef>
              <a:buNone/>
            </a:pPr>
            <a:r>
              <a:rPr lang="en-US" sz="2200" dirty="0" smtClean="0">
                <a:solidFill>
                  <a:srgbClr val="09367A"/>
                </a:solidFill>
              </a:rPr>
              <a:t>Suspension of 8(a) contract support and program assistance</a:t>
            </a:r>
          </a:p>
          <a:p>
            <a:pPr>
              <a:spcBef>
                <a:spcPts val="744"/>
              </a:spcBef>
            </a:pPr>
            <a:r>
              <a:rPr lang="en-US" sz="2200" dirty="0">
                <a:solidFill>
                  <a:srgbClr val="09367A"/>
                </a:solidFill>
              </a:rPr>
              <a:t>When </a:t>
            </a:r>
            <a:r>
              <a:rPr lang="en-US" sz="2200" u="sng" dirty="0">
                <a:solidFill>
                  <a:srgbClr val="09367A"/>
                </a:solidFill>
              </a:rPr>
              <a:t>may</a:t>
            </a:r>
            <a:r>
              <a:rPr lang="en-US" sz="2200" dirty="0">
                <a:solidFill>
                  <a:srgbClr val="09367A"/>
                </a:solidFill>
              </a:rPr>
              <a:t> SBA</a:t>
            </a:r>
            <a:r>
              <a:rPr lang="en-US" sz="2200" i="1" dirty="0">
                <a:solidFill>
                  <a:srgbClr val="09367A"/>
                </a:solidFill>
              </a:rPr>
              <a:t> </a:t>
            </a:r>
            <a:r>
              <a:rPr lang="en-US" sz="2200" dirty="0">
                <a:solidFill>
                  <a:srgbClr val="09367A"/>
                </a:solidFill>
              </a:rPr>
              <a:t>suspend a participant?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At any time after the issuance of a Letter of Intent to Terminate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If suspension is needed to protect the interests of the Federal Government</a:t>
            </a:r>
          </a:p>
          <a:p>
            <a:pPr>
              <a:spcBef>
                <a:spcPts val="744"/>
              </a:spcBef>
            </a:pPr>
            <a:r>
              <a:rPr lang="en-US" sz="2200" dirty="0">
                <a:solidFill>
                  <a:srgbClr val="09367A"/>
                </a:solidFill>
              </a:rPr>
              <a:t>SBA </a:t>
            </a:r>
            <a:r>
              <a:rPr lang="en-US" sz="2200" u="sng" dirty="0">
                <a:solidFill>
                  <a:srgbClr val="09367A"/>
                </a:solidFill>
              </a:rPr>
              <a:t>will</a:t>
            </a:r>
            <a:r>
              <a:rPr lang="en-US" sz="2200" i="1" dirty="0">
                <a:solidFill>
                  <a:srgbClr val="09367A"/>
                </a:solidFill>
              </a:rPr>
              <a:t> </a:t>
            </a:r>
            <a:r>
              <a:rPr lang="en-US" sz="2200" dirty="0">
                <a:solidFill>
                  <a:srgbClr val="09367A"/>
                </a:solidFill>
              </a:rPr>
              <a:t>suspend a participant if it is determined that the 8(a) application contained false information</a:t>
            </a:r>
          </a:p>
          <a:p>
            <a:pPr>
              <a:spcBef>
                <a:spcPts val="744"/>
              </a:spcBef>
            </a:pPr>
            <a:r>
              <a:rPr lang="en-US" sz="2200" dirty="0">
                <a:solidFill>
                  <a:srgbClr val="09367A"/>
                </a:solidFill>
              </a:rPr>
              <a:t>Suspension in the absence of termination proceedings (e.g., unauthorized changes in ownership)</a:t>
            </a:r>
          </a:p>
          <a:p>
            <a:pPr>
              <a:spcBef>
                <a:spcPts val="744"/>
              </a:spcBef>
            </a:pPr>
            <a:r>
              <a:rPr lang="en-US" sz="2200" dirty="0">
                <a:solidFill>
                  <a:srgbClr val="09367A"/>
                </a:solidFill>
              </a:rPr>
              <a:t>Suspended firm cannot receive any additional 8(a) program assistance </a:t>
            </a:r>
            <a:r>
              <a:rPr lang="en-US" sz="2200" dirty="0" smtClean="0">
                <a:solidFill>
                  <a:srgbClr val="09367A"/>
                </a:solidFill>
              </a:rPr>
              <a:t>but must </a:t>
            </a:r>
            <a:r>
              <a:rPr lang="en-US" sz="2200" dirty="0">
                <a:solidFill>
                  <a:srgbClr val="09367A"/>
                </a:solidFill>
              </a:rPr>
              <a:t>complete any previously awarded 8(a) </a:t>
            </a:r>
            <a:r>
              <a:rPr lang="en-US" sz="2200" dirty="0" smtClean="0">
                <a:solidFill>
                  <a:srgbClr val="09367A"/>
                </a:solidFill>
              </a:rPr>
              <a:t>contracts</a:t>
            </a:r>
            <a:endParaRPr lang="en-US" sz="2200" dirty="0">
              <a:solidFill>
                <a:srgbClr val="09367A"/>
              </a:solidFill>
            </a:endParaRPr>
          </a:p>
          <a:p>
            <a:pPr marL="0" indent="0">
              <a:spcBef>
                <a:spcPts val="744"/>
              </a:spcBef>
              <a:buNone/>
            </a:pPr>
            <a:endParaRPr lang="en-US" sz="2200" dirty="0">
              <a:solidFill>
                <a:srgbClr val="09367A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2800" dirty="0">
                <a:solidFill>
                  <a:srgbClr val="09367A"/>
                </a:solidFill>
              </a:rPr>
              <a:t>TERMINATION, SUSPENSION &amp; </a:t>
            </a:r>
            <a:r>
              <a:rPr lang="en-US" sz="2800" dirty="0" smtClean="0">
                <a:solidFill>
                  <a:srgbClr val="09367A"/>
                </a:solidFill>
              </a:rPr>
              <a:t/>
            </a:r>
            <a:br>
              <a:rPr lang="en-US" sz="2800" dirty="0" smtClean="0">
                <a:solidFill>
                  <a:srgbClr val="09367A"/>
                </a:solidFill>
              </a:rPr>
            </a:br>
            <a:r>
              <a:rPr lang="en-US" sz="2800" dirty="0" smtClean="0">
                <a:solidFill>
                  <a:srgbClr val="09367A"/>
                </a:solidFill>
              </a:rPr>
              <a:t>EARLY </a:t>
            </a:r>
            <a:r>
              <a:rPr lang="en-US" sz="2800" dirty="0">
                <a:solidFill>
                  <a:srgbClr val="09367A"/>
                </a:solidFill>
              </a:rPr>
              <a:t>GRADUATION BASICS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09367A"/>
                </a:solidFill>
              </a:rPr>
              <a:t>Early graduation from the 8(a) program</a:t>
            </a:r>
          </a:p>
          <a:p>
            <a:r>
              <a:rPr lang="en-US" sz="2200" dirty="0">
                <a:solidFill>
                  <a:srgbClr val="09367A"/>
                </a:solidFill>
              </a:rPr>
              <a:t>SBA may early graduate a participant when: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Participant has met its targets, </a:t>
            </a:r>
            <a:r>
              <a:rPr lang="en-US" sz="2000" dirty="0" smtClean="0">
                <a:solidFill>
                  <a:srgbClr val="09367A"/>
                </a:solidFill>
              </a:rPr>
              <a:t>goals, </a:t>
            </a:r>
            <a:r>
              <a:rPr lang="en-US" sz="2000" dirty="0">
                <a:solidFill>
                  <a:srgbClr val="09367A"/>
                </a:solidFill>
              </a:rPr>
              <a:t>and objectives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Disadvantaged owner of participant is no longer economically disadvantaged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Participant exceeds the size standard corresponding to its primary NAICS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9367A"/>
                </a:solidFill>
              </a:rPr>
              <a:t>Excessive withdrawals have been taken</a:t>
            </a:r>
          </a:p>
          <a:p>
            <a:r>
              <a:rPr lang="en-US" sz="2200" dirty="0">
                <a:solidFill>
                  <a:srgbClr val="09367A"/>
                </a:solidFill>
              </a:rPr>
              <a:t>Early graduated firm is no longer eligible to receive 8(a) program assistance but still obligated to complete previously awarded 8(a) contracts</a:t>
            </a:r>
          </a:p>
          <a:p>
            <a:endParaRPr lang="en-US" sz="2000" dirty="0">
              <a:solidFill>
                <a:srgbClr val="09367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42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000" b="1" dirty="0">
                <a:solidFill>
                  <a:srgbClr val="09367A"/>
                </a:solidFill>
              </a:rPr>
              <a:t>A VIEW FROM THE </a:t>
            </a:r>
            <a:r>
              <a:rPr lang="en-US" sz="3000" b="1" dirty="0" smtClean="0">
                <a:solidFill>
                  <a:srgbClr val="09367A"/>
                </a:solidFill>
              </a:rPr>
              <a:t>TRENCHES</a:t>
            </a:r>
            <a:endParaRPr lang="en-US" sz="3000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744"/>
              </a:spcBef>
            </a:pPr>
            <a:r>
              <a:rPr lang="en-US" sz="2600" b="1" i="1" cap="small" dirty="0" smtClean="0">
                <a:solidFill>
                  <a:srgbClr val="09367A"/>
                </a:solidFill>
              </a:rPr>
              <a:t>Firm Action:</a:t>
            </a:r>
            <a:r>
              <a:rPr lang="en-US" sz="2600" i="1" cap="small" dirty="0" smtClean="0">
                <a:solidFill>
                  <a:srgbClr val="09367A"/>
                </a:solidFill>
              </a:rPr>
              <a:t>  </a:t>
            </a:r>
            <a:r>
              <a:rPr lang="en-US" sz="2600" cap="all" dirty="0">
                <a:solidFill>
                  <a:srgbClr val="09367A"/>
                </a:solidFill>
              </a:rPr>
              <a:t>P</a:t>
            </a:r>
            <a:r>
              <a:rPr lang="en-US" sz="2600" dirty="0">
                <a:solidFill>
                  <a:srgbClr val="09367A"/>
                </a:solidFill>
              </a:rPr>
              <a:t>ayments made by an 8(a) participant to consultants </a:t>
            </a:r>
            <a:endParaRPr lang="en-US" sz="2600" dirty="0" smtClean="0">
              <a:solidFill>
                <a:srgbClr val="09367A"/>
              </a:solidFill>
            </a:endParaRPr>
          </a:p>
          <a:p>
            <a:pPr>
              <a:spcBef>
                <a:spcPts val="744"/>
              </a:spcBef>
            </a:pPr>
            <a:r>
              <a:rPr lang="en-US" sz="2600" b="1" i="1" cap="small" dirty="0" smtClean="0">
                <a:solidFill>
                  <a:srgbClr val="09367A"/>
                </a:solidFill>
              </a:rPr>
              <a:t>SBA Allegation:</a:t>
            </a:r>
            <a:r>
              <a:rPr lang="en-US" sz="2600" i="1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Payments may lead SBA to find that the participant… 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Lacks control </a:t>
            </a:r>
            <a:r>
              <a:rPr lang="en-US" sz="2400" dirty="0">
                <a:solidFill>
                  <a:srgbClr val="09367A"/>
                </a:solidFill>
              </a:rPr>
              <a:t>over </a:t>
            </a:r>
            <a:r>
              <a:rPr lang="en-US" sz="2400" dirty="0" smtClean="0">
                <a:solidFill>
                  <a:srgbClr val="09367A"/>
                </a:solidFill>
              </a:rPr>
              <a:t>firm</a:t>
            </a:r>
          </a:p>
          <a:p>
            <a:pPr lvl="1">
              <a:spcBef>
                <a:spcPts val="744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9367A"/>
                </a:solidFill>
              </a:rPr>
              <a:t>Excessively withdrew funds or assets</a:t>
            </a:r>
            <a:endParaRPr lang="en-US" sz="2400" dirty="0">
              <a:solidFill>
                <a:srgbClr val="09367A"/>
              </a:solidFill>
            </a:endParaRPr>
          </a:p>
          <a:p>
            <a:pPr>
              <a:spcBef>
                <a:spcPts val="744"/>
              </a:spcBef>
            </a:pPr>
            <a:endParaRPr lang="en-US" sz="2800" dirty="0">
              <a:solidFill>
                <a:srgbClr val="09367A"/>
              </a:solidFill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PilieroMazza ©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1"/>
            <a:ext cx="8648700" cy="838200"/>
          </a:xfrm>
        </p:spPr>
        <p:txBody>
          <a:bodyPr anchor="ctr">
            <a:noAutofit/>
          </a:bodyPr>
          <a:lstStyle/>
          <a:p>
            <a:r>
              <a:rPr lang="en-US" sz="3000" b="1" dirty="0" smtClean="0">
                <a:solidFill>
                  <a:srgbClr val="09367A"/>
                </a:solidFill>
              </a:rPr>
              <a:t>A VIEW FROM THE TRENCHES (CONT’D)</a:t>
            </a:r>
            <a:endParaRPr lang="en-US" sz="3000" dirty="0">
              <a:solidFill>
                <a:srgbClr val="09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i="1" cap="small" dirty="0" smtClean="0">
                <a:solidFill>
                  <a:srgbClr val="09367A"/>
                </a:solidFill>
              </a:rPr>
              <a:t>Firm Action:</a:t>
            </a:r>
            <a:r>
              <a:rPr lang="en-US" sz="2600" i="1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>
                <a:solidFill>
                  <a:srgbClr val="09367A"/>
                </a:solidFill>
              </a:rPr>
              <a:t>Changing </a:t>
            </a:r>
            <a:r>
              <a:rPr lang="en-US" sz="2600" dirty="0" smtClean="0">
                <a:solidFill>
                  <a:srgbClr val="09367A"/>
                </a:solidFill>
              </a:rPr>
              <a:t>managers appointed </a:t>
            </a:r>
            <a:r>
              <a:rPr lang="en-US" sz="2600" dirty="0">
                <a:solidFill>
                  <a:srgbClr val="09367A"/>
                </a:solidFill>
              </a:rPr>
              <a:t>by </a:t>
            </a:r>
            <a:r>
              <a:rPr lang="en-US" sz="2600" dirty="0" smtClean="0">
                <a:solidFill>
                  <a:srgbClr val="09367A"/>
                </a:solidFill>
              </a:rPr>
              <a:t>owners </a:t>
            </a:r>
            <a:r>
              <a:rPr lang="en-US" sz="2600" dirty="0">
                <a:solidFill>
                  <a:srgbClr val="09367A"/>
                </a:solidFill>
              </a:rPr>
              <a:t>(disadvantaged or non-disadvantaged) of an 8(a) </a:t>
            </a:r>
            <a:r>
              <a:rPr lang="en-US" sz="2600" dirty="0" smtClean="0">
                <a:solidFill>
                  <a:srgbClr val="09367A"/>
                </a:solidFill>
              </a:rPr>
              <a:t>participant</a:t>
            </a:r>
            <a:endParaRPr lang="en-US" sz="2600" dirty="0">
              <a:solidFill>
                <a:srgbClr val="09367A"/>
              </a:solidFill>
            </a:endParaRPr>
          </a:p>
          <a:p>
            <a:r>
              <a:rPr lang="en-US" sz="2600" b="1" i="1" cap="small" dirty="0" smtClean="0">
                <a:solidFill>
                  <a:srgbClr val="09367A"/>
                </a:solidFill>
              </a:rPr>
              <a:t>SBA Allegation:</a:t>
            </a:r>
            <a:r>
              <a:rPr lang="en-US" sz="2600" i="1" cap="small" dirty="0" smtClean="0">
                <a:solidFill>
                  <a:srgbClr val="09367A"/>
                </a:solidFill>
              </a:rPr>
              <a:t>  </a:t>
            </a:r>
            <a:r>
              <a:rPr lang="en-US" sz="2600" dirty="0" smtClean="0">
                <a:solidFill>
                  <a:srgbClr val="09367A"/>
                </a:solidFill>
              </a:rPr>
              <a:t>Change may lead SBA to find that the participant failed </a:t>
            </a:r>
            <a:r>
              <a:rPr lang="en-US" sz="2600" dirty="0">
                <a:solidFill>
                  <a:srgbClr val="09367A"/>
                </a:solidFill>
              </a:rPr>
              <a:t>to obtain prior written </a:t>
            </a:r>
            <a:r>
              <a:rPr lang="en-US" sz="2600" dirty="0" smtClean="0">
                <a:solidFill>
                  <a:srgbClr val="09367A"/>
                </a:solidFill>
              </a:rPr>
              <a:t>approval </a:t>
            </a:r>
            <a:r>
              <a:rPr lang="en-US" sz="2600" dirty="0">
                <a:solidFill>
                  <a:srgbClr val="09367A"/>
                </a:solidFill>
              </a:rPr>
              <a:t>for changes in management</a:t>
            </a:r>
          </a:p>
          <a:p>
            <a:endParaRPr lang="en-US" sz="2600" dirty="0">
              <a:solidFill>
                <a:srgbClr val="09367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457B-D9D1-451F-9D1E-0A24B677C63D}" type="slidenum">
              <a:rPr lang="en-US" smtClean="0"/>
              <a:t>9</a:t>
            </a:fld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rgbClr val="09367A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PilieroMazza</a:t>
            </a:r>
            <a:r>
              <a:rPr lang="en-US" dirty="0" smtClean="0"/>
              <a:t> © 2015</a:t>
            </a:r>
          </a:p>
        </p:txBody>
      </p:sp>
    </p:spTree>
    <p:extLst>
      <p:ext uri="{BB962C8B-B14F-4D97-AF65-F5344CB8AC3E}">
        <p14:creationId xmlns:p14="http://schemas.microsoft.com/office/powerpoint/2010/main" val="23659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</Template>
  <TotalTime>533</TotalTime>
  <Words>851</Words>
  <Application>Microsoft Office PowerPoint</Application>
  <PresentationFormat>On-screen Show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PPT</vt:lpstr>
      <vt:lpstr>Exiting the 8(a) Program: An Overview of Terminations, Suspensions, and Early Graduations in the Current Environment </vt:lpstr>
      <vt:lpstr>OVERVIEW</vt:lpstr>
      <vt:lpstr>CURRENT ENVIRONMENT</vt:lpstr>
      <vt:lpstr>CURRENT ENVIRONMENT (CONT’D)</vt:lpstr>
      <vt:lpstr>TERMINATION, SUSPENSION &amp;  EARLY GRADUATION BASICS</vt:lpstr>
      <vt:lpstr>TERMINATION, SUSPENSION &amp;  EARLY GRADUATION BASICS (CONT’D)</vt:lpstr>
      <vt:lpstr>TERMINATION, SUSPENSION &amp;  EARLY GRADUATION BASICS (CONT’D)</vt:lpstr>
      <vt:lpstr>A VIEW FROM THE TRENCHES</vt:lpstr>
      <vt:lpstr>A VIEW FROM THE TRENCHES (CONT’D)</vt:lpstr>
      <vt:lpstr>A VIEW FROM THE TRENCHES (CONT’D)</vt:lpstr>
      <vt:lpstr>A VIEW FROM THE TRENCHES (CONT’D)</vt:lpstr>
      <vt:lpstr>A VIEW FROM THE TRENCHES (CONT’D)</vt:lpstr>
      <vt:lpstr>Protecting your status</vt:lpstr>
      <vt:lpstr>Knowing Your Rights</vt:lpstr>
      <vt:lpstr>Exiting the 8(a) Program: An Overview of Terminations, Suspensions and Early Graduations in the Current Environment </vt:lpstr>
      <vt:lpstr>Want to Learn More?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dfdfs</dc:title>
  <dc:creator>Stepheny De Silva</dc:creator>
  <cp:lastModifiedBy>David L. Pierce</cp:lastModifiedBy>
  <cp:revision>128</cp:revision>
  <cp:lastPrinted>2015-01-21T20:25:25Z</cp:lastPrinted>
  <dcterms:created xsi:type="dcterms:W3CDTF">2015-01-14T19:57:45Z</dcterms:created>
  <dcterms:modified xsi:type="dcterms:W3CDTF">2015-02-05T21:47:28Z</dcterms:modified>
</cp:coreProperties>
</file>